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98" r:id="rId3"/>
    <p:sldId id="296" r:id="rId4"/>
    <p:sldId id="299" r:id="rId5"/>
    <p:sldId id="295" r:id="rId6"/>
    <p:sldId id="297" r:id="rId7"/>
    <p:sldId id="305" r:id="rId8"/>
    <p:sldId id="304" r:id="rId9"/>
    <p:sldId id="307" r:id="rId10"/>
    <p:sldId id="306" r:id="rId11"/>
    <p:sldId id="308" r:id="rId12"/>
    <p:sldId id="300" r:id="rId13"/>
    <p:sldId id="309" r:id="rId14"/>
    <p:sldId id="310" r:id="rId15"/>
    <p:sldId id="312" r:id="rId16"/>
    <p:sldId id="311" r:id="rId17"/>
    <p:sldId id="301" r:id="rId18"/>
    <p:sldId id="327" r:id="rId19"/>
    <p:sldId id="323" r:id="rId20"/>
    <p:sldId id="318" r:id="rId21"/>
    <p:sldId id="324" r:id="rId22"/>
    <p:sldId id="320" r:id="rId23"/>
    <p:sldId id="321" r:id="rId24"/>
    <p:sldId id="325" r:id="rId25"/>
    <p:sldId id="326" r:id="rId26"/>
    <p:sldId id="303" r:id="rId27"/>
    <p:sldId id="266" r:id="rId28"/>
    <p:sldId id="315" r:id="rId29"/>
    <p:sldId id="316" r:id="rId30"/>
    <p:sldId id="31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414"/>
    <a:srgbClr val="0A0A0B"/>
    <a:srgbClr val="1DB95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88873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6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69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98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52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Doen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tfidf</a:t>
            </a:r>
            <a:r>
              <a:rPr lang="de-AT" dirty="0"/>
              <a:t> </a:t>
            </a:r>
            <a:r>
              <a:rPr lang="de-AT" dirty="0" err="1"/>
              <a:t>values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0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3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0" y="2106592"/>
            <a:ext cx="9921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3" y="2718172"/>
            <a:ext cx="5186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rgbClr val="1DB954"/>
                </a:solidFill>
              </a:rPr>
              <a:t>Spotify Trends Analysis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D62BCA-15C6-42E9-03E3-6BB7121842EE}"/>
              </a:ext>
            </a:extLst>
          </p:cNvPr>
          <p:cNvSpPr txBox="1"/>
          <p:nvPr/>
        </p:nvSpPr>
        <p:spPr>
          <a:xfrm>
            <a:off x="587858" y="5253038"/>
            <a:ext cx="6101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Marianne STEPHANIDES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Merve TASKAYA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Bernhard WEGHAUPT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Tomasz WLODARSKI</a:t>
            </a: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Steps - Lyrics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0820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90898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de-AT" sz="2800" dirty="0">
                <a:solidFill>
                  <a:schemeClr val="bg1"/>
                </a:solidFill>
                <a:latin typeface="Söhne"/>
              </a:rPr>
              <a:t>Lyrics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Replace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 ‚\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\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‘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with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space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Detect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language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Translate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lyrics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into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english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failed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so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filter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english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songs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Lowercasing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Remove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numbers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and 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punctuation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Removing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Stopwords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82C2BD3-4FE4-03F1-F6CD-B9E22B25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47" y="3429000"/>
            <a:ext cx="114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474402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Statistics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Lyrics:</a:t>
            </a:r>
          </a:p>
          <a:p>
            <a:endParaRPr lang="de-AT" sz="2800" b="0" i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25728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Total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Words: 9950490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Average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386.76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Minimum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2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Maximum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45398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Vocabulary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Size: 139469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Most Common Words: [(',', 514354), ('I', 419661),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288309),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260889),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161731)] </a:t>
            </a: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Filtered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Words after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Stopword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Removal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5675367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endParaRPr lang="de-AT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62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E3DE8C02-123E-B00B-695B-810CAE17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02" y="1285934"/>
            <a:ext cx="7772400" cy="50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0DA9E9D1-6813-3982-91ED-4EEC4DE4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02" y="1157721"/>
            <a:ext cx="7294258" cy="51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4364C1F1-241D-DAE6-366A-F021ABF1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20" y="1551170"/>
            <a:ext cx="8070044" cy="42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Engineering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Lyrics: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One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Hot Encoding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Bag-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of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-Words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TF-IDF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Distributed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Representations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Word2Vec,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GloVe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fastText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Doc2Vec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SBERT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Hand-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Crafted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43824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&amp; Evaluation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cleaned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(2453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stemmed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(2453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(1417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2167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Evaluation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Engineering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One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Hot Encoding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Bag-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of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-Words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TF-IDF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N-Grams</a:t>
            </a: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Distributed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Representations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Hand-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Crafted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456645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questions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2606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69326" y="276840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How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effectively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categorize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music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from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Spotify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into a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smaller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number of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clusters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what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insights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gain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from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groupings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terms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of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artist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diversity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track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characteristics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? 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69326" y="131577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36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1AD05-C28C-73F0-3AF1-5CC58EA37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Clustering- Genres</a:t>
            </a:r>
          </a:p>
        </p:txBody>
      </p:sp>
      <p:sp>
        <p:nvSpPr>
          <p:cNvPr id="3" name="TextBox 47">
            <a:extLst>
              <a:ext uri="{FF2B5EF4-FFF2-40B4-BE49-F238E27FC236}">
                <a16:creationId xmlns:a16="http://schemas.microsoft.com/office/drawing/2014/main" id="{F5D107F3-3E7A-81E7-2C10-5593F00939BC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DBSCAN: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using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an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optimized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epsilon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over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300 Clusters 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tried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define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a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max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of 10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clusters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-&gt;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epsilon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found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Note: there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als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hdbscan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library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which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seems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nice </a:t>
            </a:r>
            <a:r>
              <a:rPr lang="de-AT" sz="2800" dirty="0">
                <a:solidFill>
                  <a:schemeClr val="bg1"/>
                </a:solidFill>
                <a:latin typeface="Söhne"/>
                <a:sym typeface="Wingdings" panose="05000000000000000000" pitchFamily="2" charset="2"/>
              </a:rPr>
              <a:t>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Kmean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 Clustering: 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distortion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/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el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bow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method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results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in 5/8 Clusters 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can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work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with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that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but still ´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the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number of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clusters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not optimal and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therefore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results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not ideal</a:t>
            </a: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3485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3FF9F-52A8-3FF5-D781-5E434DA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98477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DF321-0E0A-FE24-63D3-D9E0E84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Clustering- </a:t>
            </a:r>
            <a:r>
              <a:rPr lang="de-AT" dirty="0" err="1"/>
              <a:t>kmeans</a:t>
            </a:r>
            <a:r>
              <a:rPr lang="de-AT" dirty="0"/>
              <a:t> (5-Clusters)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CB25F223-3BEF-49D8-CD85-428FCC863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91" y="1281113"/>
            <a:ext cx="5313142" cy="287178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04160263-E201-8621-97B0-D43C4CC69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59971" y="3986213"/>
            <a:ext cx="5313143" cy="28717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0FE9CE01-48FE-694D-6DB7-FFCADD346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877" y="4266075"/>
            <a:ext cx="4466796" cy="241433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CAE4A1D-2718-24EE-C1CA-EC1F475F0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0664" y="1238091"/>
            <a:ext cx="5700480" cy="30811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ED58E1AF-D420-952C-B88F-021D894CBB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8880" y="4220138"/>
            <a:ext cx="4735127" cy="255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4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6E8A30-8043-5228-EAA8-81CABF69B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5 Clusters- </a:t>
            </a:r>
            <a:r>
              <a:rPr lang="de-AT" dirty="0" err="1"/>
              <a:t>Descriptives</a:t>
            </a:r>
            <a:endParaRPr lang="de-AT" dirty="0"/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6F597938-09DD-6E96-D088-6AD5004F30B2}"/>
              </a:ext>
            </a:extLst>
          </p:cNvPr>
          <p:cNvSpPr txBox="1"/>
          <p:nvPr/>
        </p:nvSpPr>
        <p:spPr>
          <a:xfrm>
            <a:off x="1229256" y="1802876"/>
            <a:ext cx="7929163" cy="4431689"/>
          </a:xfrm>
          <a:prstGeom prst="rect">
            <a:avLst/>
          </a:prstGeom>
          <a:noFill/>
        </p:spPr>
        <p:txBody>
          <a:bodyPr wrap="square" lIns="0" rIns="0" numCol="2" rtlCol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Cluster 0- Hip Hop/Rock:</a:t>
            </a: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40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128,009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31,403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2,451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Cluster 1 – Background Music:</a:t>
            </a: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51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6,926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273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Cluster Brazilian- Gospel:</a:t>
            </a: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46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206,862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97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15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Cluster 3 –Electro-House:</a:t>
            </a: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accent6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: 58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Average Followers: 408,663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487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117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Cluster 4- Korean/</a:t>
            </a:r>
            <a:r>
              <a:rPr lang="de-AT" b="1" i="0" dirty="0" err="1">
                <a:solidFill>
                  <a:schemeClr val="bg1"/>
                </a:solidFill>
                <a:effectLst/>
                <a:latin typeface="Söhne"/>
              </a:rPr>
              <a:t>pop</a:t>
            </a:r>
            <a:r>
              <a:rPr lang="de-AT" b="1" i="0" dirty="0">
                <a:solidFill>
                  <a:schemeClr val="bg1"/>
                </a:solidFill>
                <a:effectLst/>
                <a:latin typeface="Söhne"/>
              </a:rPr>
              <a:t>:</a:t>
            </a: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48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270,439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329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0929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DF321-0E0A-FE24-63D3-D9E0E84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Clustering- </a:t>
            </a:r>
            <a:r>
              <a:rPr lang="de-AT" dirty="0" err="1"/>
              <a:t>kmeans</a:t>
            </a:r>
            <a:r>
              <a:rPr lang="de-AT" dirty="0"/>
              <a:t> (8-Clusters)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9CFB834-9CAF-78D8-9C96-B34F9E9C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82" y="1186542"/>
            <a:ext cx="5591175" cy="302206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BD7EC32-6DE5-F188-72AF-B657A472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457" y="1154370"/>
            <a:ext cx="5591174" cy="30220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C02C9AD-B183-BB12-7B92-F650F522E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2" y="3883005"/>
            <a:ext cx="5504089" cy="297499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B9AF9B-6ADF-EB22-D42D-601DD4438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4371" y="3883005"/>
            <a:ext cx="6561812" cy="354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5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DF321-0E0A-FE24-63D3-D9E0E84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Clustering- </a:t>
            </a:r>
            <a:r>
              <a:rPr lang="de-AT" dirty="0" err="1"/>
              <a:t>kmeans</a:t>
            </a:r>
            <a:r>
              <a:rPr lang="de-AT" dirty="0"/>
              <a:t> (8-Clusters)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50942D1-6AB9-751F-03EA-E852925ED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7441"/>
            <a:ext cx="5987143" cy="323608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D445883-D103-57FB-8420-4731F8598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4781"/>
            <a:ext cx="6381752" cy="344937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952F44-A03D-D958-6CBA-D57023315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62544"/>
            <a:ext cx="5623833" cy="3039717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34C78B8-C6C8-A796-9E4C-BAD709A10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662" y="4042188"/>
            <a:ext cx="6647090" cy="359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59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F2343E-7E35-BE7C-6328-2A482A4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8-Cluster</a:t>
            </a:r>
          </a:p>
        </p:txBody>
      </p:sp>
      <p:sp>
        <p:nvSpPr>
          <p:cNvPr id="5" name="TextBox 47">
            <a:extLst>
              <a:ext uri="{FF2B5EF4-FFF2-40B4-BE49-F238E27FC236}">
                <a16:creationId xmlns:a16="http://schemas.microsoft.com/office/drawing/2014/main" id="{F97A1D7D-7543-1854-1D87-0B0102A7F028}"/>
              </a:ext>
            </a:extLst>
          </p:cNvPr>
          <p:cNvSpPr txBox="1"/>
          <p:nvPr/>
        </p:nvSpPr>
        <p:spPr>
          <a:xfrm>
            <a:off x="250371" y="1447800"/>
            <a:ext cx="11440886" cy="4431689"/>
          </a:xfrm>
          <a:prstGeom prst="rect">
            <a:avLst/>
          </a:prstGeom>
          <a:noFill/>
        </p:spPr>
        <p:txBody>
          <a:bodyPr wrap="square" lIns="0" rIns="0" numCol="3" rtlCol="0" anchor="t" anchorCtr="0">
            <a:noAutofit/>
          </a:bodyPr>
          <a:lstStyle/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0 – Hip Hop/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39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105,366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29,661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2,448</a:t>
            </a:r>
          </a:p>
          <a:p>
            <a:pPr algn="l"/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1 Indie/Rock: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57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318,094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691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290</a:t>
            </a:r>
          </a:p>
          <a:p>
            <a:pPr algn="l"/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2 - Background Music: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51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Average Followers: 6,926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273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25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3 – Electro/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tropical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/House: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: 58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Söhne"/>
              </a:rPr>
              <a:t>Average Followers: 335,089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690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147</a:t>
            </a:r>
          </a:p>
          <a:p>
            <a:pPr algn="l"/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4 Hip Hop/(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german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) Rap: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accent6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: 67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6"/>
                </a:solidFill>
                <a:effectLst/>
                <a:latin typeface="Söhne"/>
              </a:rPr>
              <a:t>Average Followers: 1,308,505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497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114</a:t>
            </a:r>
          </a:p>
          <a:p>
            <a:pPr algn="l"/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5 - Alternative Hip Hop: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53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59,565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146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28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de-AT" dirty="0">
              <a:solidFill>
                <a:schemeClr val="bg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6 - Background Music: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accent2">
                    <a:lumMod val="75000"/>
                  </a:schemeClr>
                </a:solidFill>
                <a:effectLst/>
                <a:latin typeface="Söhne"/>
              </a:rPr>
              <a:t>: 45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12,037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302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62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de-AT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/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Cluster 7 – Korean Pop: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</a:t>
            </a:r>
            <a:r>
              <a:rPr lang="de-AT" b="0" i="0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: 48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Average Followers: 270,439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Artists: 329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de-AT" b="0" i="0" dirty="0">
                <a:solidFill>
                  <a:schemeClr val="bg1"/>
                </a:solidFill>
                <a:effectLst/>
                <a:latin typeface="Söhne"/>
              </a:rPr>
              <a:t>Unique Genres: 14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544059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ABFCFF-E268-7237-2B8D-602A30DE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Conclusions</a:t>
            </a:r>
            <a:r>
              <a:rPr lang="de-AT" dirty="0"/>
              <a:t> Clustering</a:t>
            </a:r>
          </a:p>
        </p:txBody>
      </p:sp>
      <p:sp>
        <p:nvSpPr>
          <p:cNvPr id="3" name="TextBox 47">
            <a:extLst>
              <a:ext uri="{FF2B5EF4-FFF2-40B4-BE49-F238E27FC236}">
                <a16:creationId xmlns:a16="http://schemas.microsoft.com/office/drawing/2014/main" id="{1C5E5644-4668-3B52-22F3-DC8F4573CC02}"/>
              </a:ext>
            </a:extLst>
          </p:cNvPr>
          <p:cNvSpPr txBox="1"/>
          <p:nvPr/>
        </p:nvSpPr>
        <p:spPr>
          <a:xfrm>
            <a:off x="250371" y="1447800"/>
            <a:ext cx="11440886" cy="4431689"/>
          </a:xfrm>
          <a:prstGeom prst="rect">
            <a:avLst/>
          </a:prstGeom>
          <a:noFill/>
        </p:spPr>
        <p:txBody>
          <a:bodyPr wrap="square" lIns="0" rIns="0" numCol="3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4" name="TextBox 47">
            <a:extLst>
              <a:ext uri="{FF2B5EF4-FFF2-40B4-BE49-F238E27FC236}">
                <a16:creationId xmlns:a16="http://schemas.microsoft.com/office/drawing/2014/main" id="{C5E853FB-03F9-DF4E-1F36-27E3EA188D48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It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did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not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work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well- there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probably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very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good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clusters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more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clusters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necessary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Different Clustering Methods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could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have been used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817778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DF321-0E0A-FE24-63D3-D9E0E84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Conclusions</a:t>
            </a:r>
            <a:r>
              <a:rPr lang="de-AT" dirty="0"/>
              <a:t>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72699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A71EA-A3B3-5E37-3AEB-1F328FE7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Genres –Clustering- </a:t>
            </a:r>
            <a:r>
              <a:rPr lang="de-AT" dirty="0" err="1"/>
              <a:t>kmeans</a:t>
            </a:r>
            <a:r>
              <a:rPr lang="de-AT" dirty="0"/>
              <a:t>– 7 Clusters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0FC1BB-E1FE-A097-C92B-93C07B365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530" y="1044112"/>
            <a:ext cx="5666327" cy="28282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1CC963-0855-7884-0D70-36D5047AA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5" y="1251815"/>
            <a:ext cx="4262477" cy="23038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702DDFA-D524-E6B5-F713-6AF07F3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313" r="2307" b="3078"/>
          <a:stretch/>
        </p:blipFill>
        <p:spPr>
          <a:xfrm>
            <a:off x="519719" y="3920898"/>
            <a:ext cx="5181750" cy="256902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8CBE37C-9D5F-F591-FA90-EC79ACBB3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466" y="3920898"/>
            <a:ext cx="5433982" cy="293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25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6A71EA-A3B3-5E37-3AEB-1F328FE7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/>
              <a:t>Genres –Clustering- </a:t>
            </a:r>
            <a:r>
              <a:rPr lang="de-AT" dirty="0" err="1"/>
              <a:t>kmeans</a:t>
            </a:r>
            <a:r>
              <a:rPr lang="de-AT" dirty="0"/>
              <a:t> – 7 Clusters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A6E1870-ECE1-2C7F-2EDE-67341AFF3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52" y="1367134"/>
            <a:ext cx="3861790" cy="208732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B4CBAC8-68CF-5B7E-2C31-D7A62B3F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1656669"/>
            <a:ext cx="5433983" cy="293710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F04894D-E832-F26D-A4E0-9E0E21E48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128" y="4447205"/>
            <a:ext cx="4460253" cy="241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0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questions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2606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69326" y="276840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effectively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categorize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music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Spotify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into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smaller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number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clusters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what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insights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gain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groupings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terms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artist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diversity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track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characteristics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?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Can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sentiments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lyrics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using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NLP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techniques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be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identified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do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correlate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with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?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69326" y="131577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58777A-8DE5-4F82-B3BD-E772A9B3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6F437F8-609A-AE37-7C83-23FCD8B1F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779" y="1350962"/>
            <a:ext cx="82677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05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AC0DF-9997-B9DE-98D4-84782F69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Related Work/Motivation</a:t>
            </a:r>
          </a:p>
        </p:txBody>
      </p:sp>
    </p:spTree>
    <p:extLst>
      <p:ext uri="{BB962C8B-B14F-4D97-AF65-F5344CB8AC3E}">
        <p14:creationId xmlns:p14="http://schemas.microsoft.com/office/powerpoint/2010/main" val="69051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230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Methods: 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64749" y="18388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64749" y="13139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38146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 CSV files: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75511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56129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101939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rows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281137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285835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2865421"/>
            <a:ext cx="258819" cy="258819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331039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392787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3377523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3955943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8">
            <a:extLst>
              <a:ext uri="{FF2B5EF4-FFF2-40B4-BE49-F238E27FC236}">
                <a16:creationId xmlns:a16="http://schemas.microsoft.com/office/drawing/2014/main" id="{BFE641C2-ED06-99AD-6B00-D4CB03ADB443}"/>
              </a:ext>
            </a:extLst>
          </p:cNvPr>
          <p:cNvSpPr txBox="1"/>
          <p:nvPr/>
        </p:nvSpPr>
        <p:spPr>
          <a:xfrm>
            <a:off x="364749" y="438424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pic>
        <p:nvPicPr>
          <p:cNvPr id="50" name="Graphic 26" descr="Customer review outline">
            <a:extLst>
              <a:ext uri="{FF2B5EF4-FFF2-40B4-BE49-F238E27FC236}">
                <a16:creationId xmlns:a16="http://schemas.microsoft.com/office/drawing/2014/main" id="{5CF07DC6-152B-783F-EAD9-A77E9AAAA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823" y="4425545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9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91033" y="27389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 into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74772" y="132835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main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dataset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>
                <a:solidFill>
                  <a:schemeClr val="bg1"/>
                </a:solidFill>
                <a:latin typeface="Söhne"/>
                <a:sym typeface="Wingdings" pitchFamily="2" charset="2"/>
              </a:rPr>
              <a:t>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spotify_tracks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Audio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features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Accousticness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dancebility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missing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42%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Lyrics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in different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languagse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spotify_artists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followers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74772" y="228633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3DBE3D22-ED5F-AC5A-9A75-518ACD588BF0}"/>
              </a:ext>
            </a:extLst>
          </p:cNvPr>
          <p:cNvSpPr txBox="1"/>
          <p:nvPr/>
        </p:nvSpPr>
        <p:spPr>
          <a:xfrm>
            <a:off x="3474402" y="388280"/>
            <a:ext cx="5230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Methods: 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037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Steps - Genres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0820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Genres: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convertion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into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list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lowercase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remove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characters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No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„classic“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stopwords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438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37BEC-45E3-14AF-B724-08007BD6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Word Cloud Genres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172568-F5F4-41F4-3060-31A54F0A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447800"/>
            <a:ext cx="7421011" cy="39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D5FB2-6780-DA8F-05B2-86328861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Top Genres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B3951C-2213-28B1-AA9F-39D3DCAC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74" y="2132886"/>
            <a:ext cx="5895738" cy="42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916</Words>
  <Application>Microsoft Office PowerPoint</Application>
  <PresentationFormat>Breitbild</PresentationFormat>
  <Paragraphs>243</Paragraphs>
  <Slides>30</Slides>
  <Notes>15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Arial</vt:lpstr>
      <vt:lpstr>Calibri</vt:lpstr>
      <vt:lpstr>Menlo</vt:lpstr>
      <vt:lpstr>Segoe UI</vt:lpstr>
      <vt:lpstr>Söhne</vt:lpstr>
      <vt:lpstr>Office Theme</vt:lpstr>
      <vt:lpstr>PowerPoint-Präsentation</vt:lpstr>
      <vt:lpstr>Introduction</vt:lpstr>
      <vt:lpstr>PowerPoint-Präsentation</vt:lpstr>
      <vt:lpstr>Related Work/Motivation</vt:lpstr>
      <vt:lpstr>PowerPoint-Präsentation</vt:lpstr>
      <vt:lpstr>PowerPoint-Präsentation</vt:lpstr>
      <vt:lpstr>PowerPoint-Präsentation</vt:lpstr>
      <vt:lpstr>Word Cloud Genres</vt:lpstr>
      <vt:lpstr>Top Genres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Clustering- Genres</vt:lpstr>
      <vt:lpstr>Clustering- kmeans (5-Clusters)</vt:lpstr>
      <vt:lpstr>5 Clusters- Descriptives</vt:lpstr>
      <vt:lpstr>Clustering- kmeans (8-Clusters)</vt:lpstr>
      <vt:lpstr>Clustering- kmeans (8-Clusters)</vt:lpstr>
      <vt:lpstr>8-Cluster</vt:lpstr>
      <vt:lpstr>Conclusions Clustering</vt:lpstr>
      <vt:lpstr>Conclusions and Future Work</vt:lpstr>
      <vt:lpstr>PowerPoint-Präsentation</vt:lpstr>
      <vt:lpstr>Genres –Clustering- kmeans– 7 Clusters</vt:lpstr>
      <vt:lpstr>Genres –Clustering- kmeans – 7 Clusters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Marianne Stephanides</cp:lastModifiedBy>
  <cp:revision>33</cp:revision>
  <dcterms:created xsi:type="dcterms:W3CDTF">2022-08-29T02:34:37Z</dcterms:created>
  <dcterms:modified xsi:type="dcterms:W3CDTF">2023-10-31T14:29:57Z</dcterms:modified>
</cp:coreProperties>
</file>